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>
          <m:brkBin m:val="before"/>
          <m:brkBinSub m:val="--"/>
        </m:mathPr>
      </a14:m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-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6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5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5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6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1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6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8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2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CB3BB-5794-4662-BB8C-DBB07785DB6F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40584-3131-4016-8DAE-B8F739774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39484" y="1530937"/>
            <a:ext cx="4821285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Introduction/Motivation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Lato" panose="020F050202020403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ato" panose="020F0502020204030203" pitchFamily="34" charset="0"/>
              </a:rPr>
              <a:t>Sparse distributed and employed instruments cause difficulty monitoring intensity of Tropical Cyclones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ato" panose="020F0502020204030203" pitchFamily="34" charset="0"/>
              </a:rPr>
              <a:t>Previous studies show few successful methods of estimation of TC intensity from previous microwave sounders (ASMU-A, MHS)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Lato" panose="020F0502020204030203" pitchFamily="34" charset="0"/>
              </a:rPr>
              <a:t>ATMS (Advanced Technology Microwave Sounder) onboard JPSS satellites has advantages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Lato" panose="020F0502020204030203" pitchFamily="34" charset="0"/>
              </a:rPr>
              <a:t>PROBLEM</a:t>
            </a:r>
            <a:r>
              <a:rPr lang="en-US" sz="1200" dirty="0">
                <a:latin typeface="Lato" panose="020F0502020204030203" pitchFamily="34" charset="0"/>
              </a:rPr>
              <a:t>: </a:t>
            </a:r>
            <a:r>
              <a:rPr lang="en-US" sz="1200" b="1" dirty="0">
                <a:latin typeface="Lato" panose="020F0502020204030203" pitchFamily="34" charset="0"/>
              </a:rPr>
              <a:t>Estimation of TC intensity lacks in robustness and accuracy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Lato" panose="020F0502020204030203" pitchFamily="34" charset="0"/>
              </a:rPr>
              <a:t>PURPOSE: Tropical Cyclone losses are largely correlated with TC intensity, thus more accurate prediction of TC intensity will help contribute to better success of disaster warnings and lessen losses.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39483" y="4407613"/>
            <a:ext cx="4821285" cy="29238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Methodology</a:t>
            </a:r>
          </a:p>
          <a:p>
            <a:endParaRPr lang="en-US" sz="1200" b="1" dirty="0"/>
          </a:p>
          <a:p>
            <a:r>
              <a:rPr lang="en-US" sz="1200" b="1" dirty="0"/>
              <a:t>DESIGN: </a:t>
            </a:r>
            <a:r>
              <a:rPr lang="en-US" sz="1200" dirty="0"/>
              <a:t>We will use 3 machine learning algorithms to estimate TC intensity for Atlantic and NW Pacific Hurricanes in 2018: Linear Regression, Support Vector Regression, Decision Tree Regression </a:t>
            </a:r>
            <a:endParaRPr lang="en-US" sz="12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Datasets/Input features:</a:t>
            </a:r>
            <a:r>
              <a:rPr lang="en-US" sz="1200" b="1" dirty="0">
                <a:latin typeface="+mj-lt"/>
              </a:rPr>
              <a:t> HURDAT2: </a:t>
            </a:r>
            <a:r>
              <a:rPr lang="en-US" sz="1200" dirty="0">
                <a:latin typeface="+mj-lt"/>
              </a:rPr>
              <a:t>comma-delimited, text format with six-hourly information for known cyclones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TC Intensity: </a:t>
            </a:r>
            <a:r>
              <a:rPr lang="en-US" sz="1200" b="1" dirty="0">
                <a:latin typeface="+mj-lt"/>
              </a:rPr>
              <a:t>Saffir-Simpson Hurricane Wind Scale (noaa.gov)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latin typeface="+mj-lt"/>
              </a:rPr>
              <a:t>To </a:t>
            </a:r>
            <a:r>
              <a:rPr lang="en-US" sz="1200" b="1" dirty="0">
                <a:latin typeface="+mj-lt"/>
              </a:rPr>
              <a:t>retrieve ATMS Temperatures </a:t>
            </a:r>
            <a:r>
              <a:rPr lang="en-US" sz="1200" dirty="0">
                <a:latin typeface="+mj-lt"/>
              </a:rPr>
              <a:t> (Tian and Zou 2016) study equation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1200" dirty="0"/>
          </a:p>
          <a:p>
            <a:pPr algn="ctr"/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685286" y="241895"/>
            <a:ext cx="8807632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b="1" i="0" u="none" strike="noStrike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Estimation of Pacific and Atlantic Tropical Cyclones (TCs)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0" u="none" strike="noStrike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Intensity from ATMS-Derived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0" u="none" strike="noStrike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Temperature Anomaly using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0" u="none" strike="noStrike" dirty="0">
                <a:solidFill>
                  <a:schemeClr val="bg1"/>
                </a:solidFill>
                <a:effectLst/>
                <a:latin typeface="Comic Sans MS" panose="030F0702030302020204" pitchFamily="66" charset="0"/>
              </a:rPr>
              <a:t>Machine Learning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  <a:latin typeface="Comic Sans MS" panose="030F0702030302020204" pitchFamily="66" charset="0"/>
              </a:rPr>
              <a:t>Zichao Liang, Mentor: </a:t>
            </a:r>
            <a:r>
              <a:rPr lang="en-US" sz="1200" b="1">
                <a:solidFill>
                  <a:schemeClr val="bg1"/>
                </a:solidFill>
                <a:latin typeface="Comic Sans MS" panose="030F0702030302020204" pitchFamily="66" charset="0"/>
              </a:rPr>
              <a:t>Dr. Lin </a:t>
            </a:r>
            <a:r>
              <a:rPr lang="en-US" sz="1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Lin</a:t>
            </a: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chemeClr val="bg1"/>
                </a:solidFill>
                <a:latin typeface="Comic Sans MS" panose="030F0702030302020204" pitchFamily="66" charset="0"/>
              </a:rPr>
              <a:t>ESSIC, University of Maryland College Park, MD, USA</a:t>
            </a:r>
          </a:p>
        </p:txBody>
      </p:sp>
      <p:pic>
        <p:nvPicPr>
          <p:cNvPr id="1026" name="Picture 2" descr="CISESS Forms - Data Downloads | CICS-MD">
            <a:extLst>
              <a:ext uri="{FF2B5EF4-FFF2-40B4-BE49-F238E27FC236}">
                <a16:creationId xmlns:a16="http://schemas.microsoft.com/office/drawing/2014/main" id="{FB51071A-5F8A-4434-9470-8E39803BC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" y="11624"/>
            <a:ext cx="1883664" cy="1322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D15D71C-C3DC-047E-12BB-08781CAD985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56" y="6323685"/>
            <a:ext cx="2981055" cy="394048"/>
          </a:xfrm>
          <a:prstGeom prst="rect">
            <a:avLst/>
          </a:prstGeom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9E56DF2F-29FC-8850-FFCF-4615A04C1A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674" y="1493842"/>
            <a:ext cx="3417471" cy="260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24631337-159D-B08A-4291-88F1ADEC3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67" y="4225920"/>
            <a:ext cx="3417471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A514747F-FCCC-E4A1-42BA-6982383EA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145" y="1493842"/>
            <a:ext cx="3245796" cy="258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DFFA27-7564-1FE3-777F-BBF0C8949BA7}"/>
              </a:ext>
            </a:extLst>
          </p:cNvPr>
          <p:cNvSpPr txBox="1"/>
          <p:nvPr/>
        </p:nvSpPr>
        <p:spPr>
          <a:xfrm>
            <a:off x="8782050" y="4095347"/>
            <a:ext cx="3245796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Results/ Future Work</a:t>
            </a:r>
          </a:p>
          <a:p>
            <a:pPr marL="171450" indent="-171450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Combined dataset using Decision Tree Regression with 5 inputs Date, time, Lon, Lat, and WC Strength had the best prediction with</a:t>
            </a:r>
            <a:r>
              <a:rPr lang="en-US" sz="1200" b="0" i="0" u="none" strike="noStrike" dirty="0">
                <a:effectLst/>
              </a:rPr>
              <a:t> RMSE of 12.92, a MAE of 7.61, and a correlation coefficient of near 0.8. (Figure 1)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i="0" u="none" strike="noStrike" dirty="0">
                <a:effectLst/>
                <a:latin typeface="Lato" panose="020F0502020204030203" pitchFamily="34" charset="0"/>
              </a:rPr>
              <a:t>Future work may tell us that we would need to generate a longer period of data, so our models could be better fit to the data. </a:t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111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281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Lato</vt:lpstr>
      <vt:lpstr>Office Theme</vt:lpstr>
      <vt:lpstr>PowerPoint Presentation</vt:lpstr>
    </vt:vector>
  </TitlesOfParts>
  <Company>Earth System Science Interdisciplinary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Ratterman Baker</dc:creator>
  <cp:lastModifiedBy>Tyde Zichao</cp:lastModifiedBy>
  <cp:revision>6</cp:revision>
  <dcterms:created xsi:type="dcterms:W3CDTF">2020-03-02T19:56:38Z</dcterms:created>
  <dcterms:modified xsi:type="dcterms:W3CDTF">2022-08-22T22:13:57Z</dcterms:modified>
</cp:coreProperties>
</file>